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1" r:id="rId1"/>
  </p:sldMasterIdLst>
  <p:sldIdLst>
    <p:sldId id="256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68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C0FCC6E-3383-4D63-9270-45285A28CDE6}" type="datetimeFigureOut">
              <a:rPr lang="en-US" smtClean="0"/>
              <a:t>9/6/2019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21DC1D85-F595-4BD5-B7CA-1FF602C3E1AE}" type="slidenum">
              <a:rPr lang="en-US" smtClean="0"/>
              <a:t>‹#›</a:t>
            </a:fld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121206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FCC6E-3383-4D63-9270-45285A28CDE6}" type="datetimeFigureOut">
              <a:rPr lang="en-US" smtClean="0"/>
              <a:t>9/6/2019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C1D85-F595-4BD5-B7CA-1FF602C3E1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100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FCC6E-3383-4D63-9270-45285A28CDE6}" type="datetimeFigureOut">
              <a:rPr lang="en-US" smtClean="0"/>
              <a:t>9/6/2019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C1D85-F595-4BD5-B7CA-1FF602C3E1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804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FCC6E-3383-4D63-9270-45285A28CDE6}" type="datetimeFigureOut">
              <a:rPr lang="en-US" smtClean="0"/>
              <a:t>9/6/2019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C1D85-F595-4BD5-B7CA-1FF602C3E1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025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C0FCC6E-3383-4D63-9270-45285A28CDE6}" type="datetimeFigureOut">
              <a:rPr lang="en-US" smtClean="0"/>
              <a:t>9/6/2019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1DC1D85-F595-4BD5-B7CA-1FF602C3E1A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0596508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FCC6E-3383-4D63-9270-45285A28CDE6}" type="datetimeFigureOut">
              <a:rPr lang="en-US" smtClean="0"/>
              <a:t>9/6/2019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C1D85-F595-4BD5-B7CA-1FF602C3E1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03055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FCC6E-3383-4D63-9270-45285A28CDE6}" type="datetimeFigureOut">
              <a:rPr lang="en-US" smtClean="0"/>
              <a:t>9/6/2019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C1D85-F595-4BD5-B7CA-1FF602C3E1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4864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FCC6E-3383-4D63-9270-45285A28CDE6}" type="datetimeFigureOut">
              <a:rPr lang="en-US" smtClean="0"/>
              <a:t>9/6/2019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C1D85-F595-4BD5-B7CA-1FF602C3E1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653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FCC6E-3383-4D63-9270-45285A28CDE6}" type="datetimeFigureOut">
              <a:rPr lang="en-US" smtClean="0"/>
              <a:t>9/6/2019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C1D85-F595-4BD5-B7CA-1FF602C3E1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981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C0FCC6E-3383-4D63-9270-45285A28CDE6}" type="datetimeFigureOut">
              <a:rPr lang="en-US" smtClean="0"/>
              <a:t>9/6/2019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1DC1D85-F595-4BD5-B7CA-1FF602C3E1A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5596687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C0FCC6E-3383-4D63-9270-45285A28CDE6}" type="datetimeFigureOut">
              <a:rPr lang="en-US" smtClean="0"/>
              <a:t>9/6/2019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1DC1D85-F595-4BD5-B7CA-1FF602C3E1A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58743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9C0FCC6E-3383-4D63-9270-45285A28CDE6}" type="datetimeFigureOut">
              <a:rPr lang="en-US" smtClean="0"/>
              <a:t>9/6/2019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21DC1D85-F595-4BD5-B7CA-1FF602C3E1A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73932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2" r:id="rId1"/>
    <p:sldLayoutId id="2147483853" r:id="rId2"/>
    <p:sldLayoutId id="2147483854" r:id="rId3"/>
    <p:sldLayoutId id="2147483855" r:id="rId4"/>
    <p:sldLayoutId id="2147483856" r:id="rId5"/>
    <p:sldLayoutId id="2147483857" r:id="rId6"/>
    <p:sldLayoutId id="2147483858" r:id="rId7"/>
    <p:sldLayoutId id="2147483859" r:id="rId8"/>
    <p:sldLayoutId id="2147483860" r:id="rId9"/>
    <p:sldLayoutId id="2147483861" r:id="rId10"/>
    <p:sldLayoutId id="2147483862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994D74-CD08-4FC8-86BD-CE616518D28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Twitter and Tone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3607F8A-6C27-42B3-BE70-EE1933DAC48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Practice (SAT)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A1F2E00-F5C8-4632-95A6-8591039366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5128" y="3886680"/>
            <a:ext cx="3401681" cy="276103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AE0E15E-9268-41A9-AB2E-FFCB0161D9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299960" y="76536"/>
            <a:ext cx="3822079" cy="2761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4997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3044" y="-6345"/>
            <a:ext cx="11902415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dirty="0">
                <a:solidFill>
                  <a:schemeClr val="accent4">
                    <a:lumMod val="75000"/>
                  </a:schemeClr>
                </a:solidFill>
                <a:latin typeface="Berlin Sans FB Demi" panose="020E0802020502020306" pitchFamily="34" charset="0"/>
              </a:rPr>
              <a:t>TONE:  author’s (or speaker’s) attitude toward or </a:t>
            </a:r>
          </a:p>
          <a:p>
            <a:pPr algn="ctr"/>
            <a:r>
              <a:rPr lang="en-US" sz="2600" b="1" dirty="0">
                <a:solidFill>
                  <a:schemeClr val="accent4">
                    <a:lumMod val="75000"/>
                  </a:schemeClr>
                </a:solidFill>
                <a:latin typeface="Berlin Sans FB Demi" panose="020E0802020502020306" pitchFamily="34" charset="0"/>
              </a:rPr>
              <a:t>opinion about a subject matter.  </a:t>
            </a:r>
          </a:p>
          <a:p>
            <a:pPr algn="ctr"/>
            <a:r>
              <a:rPr lang="en-US" sz="2600" b="1" dirty="0">
                <a:solidFill>
                  <a:schemeClr val="accent6">
                    <a:lumMod val="75000"/>
                  </a:schemeClr>
                </a:solidFill>
                <a:latin typeface="Berlin Sans FB Demi" panose="020E0802020502020306" pitchFamily="34" charset="0"/>
              </a:rPr>
              <a:t>Note how tone is often emphasized in tweets.</a:t>
            </a:r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945" y="1490698"/>
            <a:ext cx="11566611" cy="193830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070559" y="3633381"/>
            <a:ext cx="926005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Which of the following best indicates the tone that Trump takes toward the North Korea situation?</a:t>
            </a:r>
          </a:p>
          <a:p>
            <a:pPr marL="514350" indent="-514350">
              <a:buAutoNum type="alphaUcPeriod"/>
            </a:pPr>
            <a:r>
              <a:rPr lang="en-US" sz="2800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Hopeless</a:t>
            </a:r>
          </a:p>
          <a:p>
            <a:pPr marL="514350" indent="-514350">
              <a:buAutoNum type="alphaUcPeriod"/>
            </a:pPr>
            <a:r>
              <a:rPr lang="en-US" sz="2800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Non-committal</a:t>
            </a:r>
          </a:p>
          <a:p>
            <a:pPr marL="514350" indent="-514350">
              <a:buAutoNum type="alphaUcPeriod"/>
            </a:pPr>
            <a:r>
              <a:rPr lang="en-US" sz="2800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Appreciative</a:t>
            </a:r>
          </a:p>
          <a:p>
            <a:pPr marL="514350" indent="-514350">
              <a:buAutoNum type="alphaUcPeriod"/>
            </a:pPr>
            <a:r>
              <a:rPr lang="en-US" sz="2800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Delighted </a:t>
            </a:r>
          </a:p>
        </p:txBody>
      </p:sp>
    </p:spTree>
    <p:extLst>
      <p:ext uri="{BB962C8B-B14F-4D97-AF65-F5344CB8AC3E}">
        <p14:creationId xmlns:p14="http://schemas.microsoft.com/office/powerpoint/2010/main" val="5617721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3044" y="-6345"/>
            <a:ext cx="11902415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dirty="0">
                <a:solidFill>
                  <a:schemeClr val="accent4">
                    <a:lumMod val="75000"/>
                  </a:schemeClr>
                </a:solidFill>
                <a:latin typeface="Berlin Sans FB Demi" panose="020E0802020502020306" pitchFamily="34" charset="0"/>
              </a:rPr>
              <a:t>TONE:  author’s (or speaker’s) attitude toward or </a:t>
            </a:r>
          </a:p>
          <a:p>
            <a:pPr algn="ctr"/>
            <a:r>
              <a:rPr lang="en-US" sz="2600" b="1" dirty="0">
                <a:solidFill>
                  <a:schemeClr val="accent4">
                    <a:lumMod val="75000"/>
                  </a:schemeClr>
                </a:solidFill>
                <a:latin typeface="Berlin Sans FB Demi" panose="020E0802020502020306" pitchFamily="34" charset="0"/>
              </a:rPr>
              <a:t>opinion about a subject matter.  </a:t>
            </a:r>
          </a:p>
          <a:p>
            <a:pPr algn="ctr"/>
            <a:r>
              <a:rPr lang="en-US" sz="2600" b="1" dirty="0">
                <a:solidFill>
                  <a:schemeClr val="accent6">
                    <a:lumMod val="75000"/>
                  </a:schemeClr>
                </a:solidFill>
                <a:latin typeface="Berlin Sans FB Demi" panose="020E0802020502020306" pitchFamily="34" charset="0"/>
              </a:rPr>
              <a:t>Note how tone is often emphasized in tweets.</a:t>
            </a:r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224" y="1695305"/>
            <a:ext cx="11492235" cy="1577783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659E00F0-8EC6-4536-A051-1DE4FDD7D2FB}"/>
              </a:ext>
            </a:extLst>
          </p:cNvPr>
          <p:cNvSpPr txBox="1"/>
          <p:nvPr/>
        </p:nvSpPr>
        <p:spPr>
          <a:xfrm>
            <a:off x="2070559" y="3633381"/>
            <a:ext cx="926005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Which of the following best indicates the tone that Trump takes toward his speaking engagement?</a:t>
            </a:r>
          </a:p>
          <a:p>
            <a:pPr marL="514350" indent="-514350">
              <a:buAutoNum type="alphaUcPeriod"/>
            </a:pPr>
            <a:r>
              <a:rPr lang="en-US" sz="2800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Apathetic </a:t>
            </a:r>
          </a:p>
          <a:p>
            <a:pPr marL="514350" indent="-514350">
              <a:buAutoNum type="alphaUcPeriod"/>
            </a:pPr>
            <a:r>
              <a:rPr lang="en-US" sz="2800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reflective</a:t>
            </a:r>
          </a:p>
          <a:p>
            <a:pPr marL="514350" indent="-514350">
              <a:buAutoNum type="alphaUcPeriod"/>
            </a:pPr>
            <a:r>
              <a:rPr lang="en-US" sz="2800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Anticipatory</a:t>
            </a:r>
          </a:p>
          <a:p>
            <a:pPr marL="514350" indent="-514350">
              <a:buAutoNum type="alphaUcPeriod"/>
            </a:pPr>
            <a:r>
              <a:rPr lang="en-US" sz="2800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Sarcastic  </a:t>
            </a:r>
          </a:p>
        </p:txBody>
      </p:sp>
    </p:spTree>
    <p:extLst>
      <p:ext uri="{BB962C8B-B14F-4D97-AF65-F5344CB8AC3E}">
        <p14:creationId xmlns:p14="http://schemas.microsoft.com/office/powerpoint/2010/main" val="17687006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3044" y="-6345"/>
            <a:ext cx="11902415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dirty="0">
                <a:solidFill>
                  <a:schemeClr val="accent4">
                    <a:lumMod val="75000"/>
                  </a:schemeClr>
                </a:solidFill>
                <a:latin typeface="Berlin Sans FB Demi" panose="020E0802020502020306" pitchFamily="34" charset="0"/>
              </a:rPr>
              <a:t>TONE:  author’s (or speaker’s) attitude toward or </a:t>
            </a:r>
          </a:p>
          <a:p>
            <a:pPr algn="ctr"/>
            <a:r>
              <a:rPr lang="en-US" sz="2600" b="1" dirty="0">
                <a:solidFill>
                  <a:schemeClr val="accent4">
                    <a:lumMod val="75000"/>
                  </a:schemeClr>
                </a:solidFill>
                <a:latin typeface="Berlin Sans FB Demi" panose="020E0802020502020306" pitchFamily="34" charset="0"/>
              </a:rPr>
              <a:t>opinion about a subject matter.  </a:t>
            </a:r>
          </a:p>
          <a:p>
            <a:pPr algn="ctr"/>
            <a:r>
              <a:rPr lang="en-US" sz="2600" b="1" dirty="0">
                <a:solidFill>
                  <a:schemeClr val="accent6">
                    <a:lumMod val="75000"/>
                  </a:schemeClr>
                </a:solidFill>
                <a:latin typeface="Berlin Sans FB Demi" panose="020E0802020502020306" pitchFamily="34" charset="0"/>
              </a:rPr>
              <a:t>Note how tone is often emphasized in tweets.</a:t>
            </a:r>
          </a:p>
        </p:txBody>
      </p:sp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244" y="1387880"/>
            <a:ext cx="11501533" cy="2249842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12A7E59B-54A9-4036-94C0-02F70D0D67C6}"/>
              </a:ext>
            </a:extLst>
          </p:cNvPr>
          <p:cNvSpPr txBox="1"/>
          <p:nvPr/>
        </p:nvSpPr>
        <p:spPr>
          <a:xfrm>
            <a:off x="2280140" y="3739285"/>
            <a:ext cx="926005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Which of the following best indicates the tone that Trump takes toward the media?</a:t>
            </a:r>
          </a:p>
          <a:p>
            <a:pPr marL="514350" indent="-514350">
              <a:buAutoNum type="alphaUcPeriod"/>
            </a:pPr>
            <a:r>
              <a:rPr lang="en-US" sz="2800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Grateful</a:t>
            </a:r>
          </a:p>
          <a:p>
            <a:pPr marL="514350" indent="-514350">
              <a:buAutoNum type="alphaUcPeriod"/>
            </a:pPr>
            <a:r>
              <a:rPr lang="en-US" sz="2800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Objective</a:t>
            </a:r>
          </a:p>
          <a:p>
            <a:pPr marL="514350" indent="-514350">
              <a:buAutoNum type="alphaUcPeriod"/>
            </a:pPr>
            <a:r>
              <a:rPr lang="en-US" sz="2800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Proud </a:t>
            </a:r>
          </a:p>
          <a:p>
            <a:pPr marL="514350" indent="-514350">
              <a:buAutoNum type="alphaUcPeriod"/>
            </a:pPr>
            <a:r>
              <a:rPr lang="en-US" sz="2800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Accusatory </a:t>
            </a:r>
          </a:p>
        </p:txBody>
      </p:sp>
    </p:spTree>
    <p:extLst>
      <p:ext uri="{BB962C8B-B14F-4D97-AF65-F5344CB8AC3E}">
        <p14:creationId xmlns:p14="http://schemas.microsoft.com/office/powerpoint/2010/main" val="2228110898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A2E40"/>
      </a:dk2>
      <a:lt2>
        <a:srgbClr val="EBE7DD"/>
      </a:lt2>
      <a:accent1>
        <a:srgbClr val="69A1AB"/>
      </a:accent1>
      <a:accent2>
        <a:srgbClr val="F2C418"/>
      </a:accent2>
      <a:accent3>
        <a:srgbClr val="87492C"/>
      </a:accent3>
      <a:accent4>
        <a:srgbClr val="4A845E"/>
      </a:accent4>
      <a:accent5>
        <a:srgbClr val="DC9528"/>
      </a:accent5>
      <a:accent6>
        <a:srgbClr val="9A5D78"/>
      </a:accent6>
      <a:hlink>
        <a:srgbClr val="66C8E3"/>
      </a:hlink>
      <a:folHlink>
        <a:srgbClr val="B162A1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17F9D331-421E-442F-B033-AF5B21A4485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292</TotalTime>
  <Words>142</Words>
  <Application>Microsoft Office PowerPoint</Application>
  <PresentationFormat>Widescreen</PresentationFormat>
  <Paragraphs>26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Berlin Sans FB Demi</vt:lpstr>
      <vt:lpstr>Franklin Gothic Book</vt:lpstr>
      <vt:lpstr>Crop</vt:lpstr>
      <vt:lpstr>Twitter and Tone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Twitter and Tone</dc:title>
  <dc:creator>REMAR, COLLEEN</dc:creator>
  <cp:lastModifiedBy>REMAR, COLLEEN</cp:lastModifiedBy>
  <cp:revision>10</cp:revision>
  <dcterms:created xsi:type="dcterms:W3CDTF">2019-02-05T17:22:05Z</dcterms:created>
  <dcterms:modified xsi:type="dcterms:W3CDTF">2019-09-06T19:21:43Z</dcterms:modified>
</cp:coreProperties>
</file>